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embeddedFontLst>
    <p:embeddedFont>
      <p:font typeface="Roboto Slab" panose="020B0604020202020204" charset="0"/>
      <p:regular r:id="rId16"/>
      <p:bold r:id="rId17"/>
    </p:embeddedFont>
    <p:embeddedFont>
      <p:font typeface="Source Sans Pro" panose="020B0503030403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097" autoAdjust="0"/>
  </p:normalViewPr>
  <p:slideViewPr>
    <p:cSldViewPr snapToGrid="0">
      <p:cViewPr varScale="1">
        <p:scale>
          <a:sx n="85" d="100"/>
          <a:sy n="85" d="100"/>
        </p:scale>
        <p:origin x="236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406a2ac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406a2ac3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3ecf06ea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3ecf06ea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3ecf06ea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3ecf06ea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400454d4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400454d4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3ecf06ea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3ecf06ea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4e786d7a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4e786d7a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3ecf06ea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3ecf06ea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3ecf06e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3ecf06e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406a2ac3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406a2ac3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3ecf06ea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3ecf06ea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406a2ac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406a2ac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3ecf06ea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3ecf06ea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◎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◉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◎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◉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4800"/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 descr="connections-0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5945" y="1714499"/>
            <a:ext cx="68490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40" name="Google Shape;40;p6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pt-PT" sz="6000" b="1" i="0" u="none" strike="noStrike" cap="none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" name="Google Shape;43;p6"/>
          <p:cNvCxnSpPr>
            <a:endCxn id="41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6"/>
          <p:cNvCxnSpPr/>
          <p:nvPr/>
        </p:nvCxnSpPr>
        <p:spPr>
          <a:xfrm rot="10800000">
            <a:off x="4114800" y="269385"/>
            <a:ext cx="457200" cy="804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5;p6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◎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●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■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GCCE.2012.637964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fr.org/downloads/press/Presentation_PC_11_Oct_2017_1.pdf" TargetMode="External"/><Relationship Id="rId5" Type="http://schemas.openxmlformats.org/officeDocument/2006/relationships/hyperlink" Target="https://www.cnet.com/news/appliance-science-how-robotic-vacuums-navigate/" TargetMode="External"/><Relationship Id="rId4" Type="http://schemas.openxmlformats.org/officeDocument/2006/relationships/hyperlink" Target="https://doi.org/10.1109/TIIEC.2014.01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otic_vacuum_clean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spectrum.ieee.org/automaton/robotics/home-robots/new-roomba-i7-features-persistent-maps-room-cleaning" TargetMode="External"/><Relationship Id="rId4" Type="http://schemas.openxmlformats.org/officeDocument/2006/relationships/hyperlink" Target="http://news.bbc.co.uk/2/hi/technology/3031219.st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uCWeG3p5KJA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www.youtube.com/watch?v=uCWeG3p5KJA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HPgxcETuqzI" TargetMode="External"/><Relationship Id="rId6" Type="http://schemas.openxmlformats.org/officeDocument/2006/relationships/image" Target="../media/image10.png"/><Relationship Id="rId5" Type="http://schemas.openxmlformats.org/officeDocument/2006/relationships/hyperlink" Target="https://www.youtube.com/watch?v=HPgxcETuqzI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ctrTitle"/>
          </p:nvPr>
        </p:nvSpPr>
        <p:spPr>
          <a:xfrm>
            <a:off x="1712574" y="1553200"/>
            <a:ext cx="6345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Vacuum Cleaning Robots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2600"/>
              <a:t>Robotics</a:t>
            </a: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/>
              <a:t>Master in Informatics and Computing Engineering</a:t>
            </a:r>
            <a:endParaRPr sz="16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PT" sz="1600"/>
              <a:t>2018/2019</a:t>
            </a:r>
            <a:endParaRPr sz="1600"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4294967295"/>
          </p:nvPr>
        </p:nvSpPr>
        <p:spPr>
          <a:xfrm>
            <a:off x="188575" y="5893438"/>
            <a:ext cx="3437700" cy="8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500">
                <a:latin typeface="Roboto Slab"/>
                <a:ea typeface="Roboto Slab"/>
                <a:cs typeface="Roboto Slab"/>
                <a:sym typeface="Roboto Slab"/>
              </a:rPr>
              <a:t>Andreia Rodrigues - up201404691</a:t>
            </a:r>
            <a:endParaRPr sz="150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500">
                <a:latin typeface="Roboto Slab"/>
                <a:ea typeface="Roboto Slab"/>
                <a:cs typeface="Roboto Slab"/>
                <a:sym typeface="Roboto Slab"/>
              </a:rPr>
              <a:t>Tiago Filipe - up201610655</a:t>
            </a:r>
            <a:r>
              <a:rPr lang="pt-PT" sz="1600"/>
              <a:t>	</a:t>
            </a:r>
            <a:endParaRPr sz="1600"/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000" y="5820850"/>
            <a:ext cx="2277977" cy="9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610025" y="410850"/>
            <a:ext cx="7894200" cy="60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/>
              <a:t>In 2012, at The 1st IEEE Global Conference on Consumer Electronics, was proposed an </a:t>
            </a:r>
            <a:r>
              <a:rPr lang="pt-PT" sz="1900" b="1"/>
              <a:t>adaptive iterative learning algorithm for planning</a:t>
            </a:r>
            <a:r>
              <a:rPr lang="pt-PT" sz="1900"/>
              <a:t> of the path of a robovac </a:t>
            </a:r>
            <a:r>
              <a:rPr lang="pt-PT" sz="1900" b="1"/>
              <a:t>with low-cost sensors</a:t>
            </a:r>
            <a:r>
              <a:rPr lang="pt-PT" sz="1900"/>
              <a:t>.</a:t>
            </a:r>
            <a:endParaRPr sz="1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/>
              <a:t>Recently, the manufacturers are focusing </a:t>
            </a:r>
            <a:r>
              <a:rPr lang="pt-PT" sz="1900" b="1"/>
              <a:t>only in cleaning path planning</a:t>
            </a:r>
            <a:r>
              <a:rPr lang="pt-PT" sz="1900"/>
              <a:t> and keep the </a:t>
            </a:r>
            <a:r>
              <a:rPr lang="pt-PT" sz="1900" b="1"/>
              <a:t>return path on the back burner</a:t>
            </a:r>
            <a:r>
              <a:rPr lang="pt-PT" sz="1900"/>
              <a:t>. </a:t>
            </a:r>
            <a:endParaRPr sz="19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>
                <a:solidFill>
                  <a:srgbClr val="333333"/>
                </a:solidFill>
                <a:highlight>
                  <a:srgbClr val="FFFFFF"/>
                </a:highlight>
              </a:rPr>
              <a:t>When the work is completed or the battery of the robot is low, the cleaner starts searching for the base location. </a:t>
            </a:r>
            <a:r>
              <a:rPr lang="pt-PT" sz="1900"/>
              <a:t>If the robot is in a </a:t>
            </a:r>
            <a:r>
              <a:rPr lang="pt-PT" sz="1900" b="1"/>
              <a:t>more complex environment</a:t>
            </a:r>
            <a:r>
              <a:rPr lang="pt-PT" sz="1900"/>
              <a:t>, the return path may result in the </a:t>
            </a:r>
            <a:r>
              <a:rPr lang="pt-PT" sz="1900" b="1"/>
              <a:t>power being exhausted</a:t>
            </a:r>
            <a:r>
              <a:rPr lang="pt-PT" sz="1900"/>
              <a:t>.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25" y="4112162"/>
            <a:ext cx="3513025" cy="18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605388" y="6031575"/>
            <a:ext cx="352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Source Sans Pro"/>
                <a:ea typeface="Source Sans Pro"/>
                <a:cs typeface="Source Sans Pro"/>
                <a:sym typeface="Source Sans Pro"/>
              </a:rPr>
              <a:t>Simulation of robot coordinate for random walk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550" y="4102350"/>
            <a:ext cx="3550675" cy="19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5030513" y="6031575"/>
            <a:ext cx="352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Source Sans Pro"/>
                <a:ea typeface="Source Sans Pro"/>
                <a:cs typeface="Source Sans Pro"/>
                <a:sym typeface="Source Sans Pro"/>
              </a:rPr>
              <a:t>Simulation of the cleaning mode with path planning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 b="1">
                <a:solidFill>
                  <a:srgbClr val="3393E2"/>
                </a:solidFill>
              </a:rPr>
              <a:t>Conclusions</a:t>
            </a:r>
            <a:endParaRPr sz="3000" b="1">
              <a:solidFill>
                <a:srgbClr val="3393E2"/>
              </a:solidFill>
            </a:endParaRPr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/>
              <a:t>Compared with a few years ago, the robotic vacuum cleaner market has evolved a lot, but still has a large margin of progression and it is certain that will continue to grow.</a:t>
            </a:r>
            <a:endParaRPr sz="19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/>
              <a:t>Nowadays, according to Zhe Zhang (PerceptIn CEO), obstacles such as dog dirt, cables and shoes remain very difficult for robots to navigate around.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594625" y="410825"/>
            <a:ext cx="77631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 b="1">
                <a:solidFill>
                  <a:srgbClr val="3393E2"/>
                </a:solidFill>
                <a:highlight>
                  <a:srgbClr val="FFFFFF"/>
                </a:highlight>
              </a:rPr>
              <a:t>Bibliography</a:t>
            </a:r>
            <a:r>
              <a:rPr lang="pt-PT" sz="2600" b="1">
                <a:solidFill>
                  <a:srgbClr val="3393E2"/>
                </a:solidFill>
                <a:highlight>
                  <a:srgbClr val="FFFFFF"/>
                </a:highlight>
              </a:rPr>
              <a:t> </a:t>
            </a:r>
            <a:endParaRPr sz="2600" b="1">
              <a:solidFill>
                <a:srgbClr val="3393E2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594625" y="1682275"/>
            <a:ext cx="79602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0000" lvl="0" indent="-34925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>
                <a:solidFill>
                  <a:schemeClr val="dk1"/>
                </a:solidFill>
              </a:rPr>
              <a:t>Bai, Ying-Wen and Ming-Feng Hsueh. 2012. "Using an adaptive iterative learning algorithm for planning of the path of an autonomous robotic vacuum cleaner". </a:t>
            </a:r>
            <a:r>
              <a:rPr lang="pt-PT" sz="1900" u="sng">
                <a:solidFill>
                  <a:schemeClr val="hlink"/>
                </a:solidFill>
                <a:hlinkClick r:id="rId3"/>
              </a:rPr>
              <a:t>https://doi.org/10.1109/GCCE.2012.6379640</a:t>
            </a:r>
            <a:r>
              <a:rPr lang="pt-PT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marL="630000" lvl="0" indent="-34925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/>
              <a:t>Aravind, G., et al. 2014. “A Control Strategy for an Autonomous Robotic Vacuum Cleaner for Solar Panels”. </a:t>
            </a:r>
            <a:r>
              <a:rPr lang="pt-PT" sz="1900" u="sng">
                <a:solidFill>
                  <a:schemeClr val="hlink"/>
                </a:solidFill>
                <a:hlinkClick r:id="rId4"/>
              </a:rPr>
              <a:t>https://doi.org/10.1109/TIIEC.2014.018</a:t>
            </a:r>
            <a:r>
              <a:rPr lang="pt-PT" sz="1900"/>
              <a:t>.</a:t>
            </a:r>
            <a:endParaRPr sz="1900"/>
          </a:p>
          <a:p>
            <a:pPr marL="630000" lvl="0" indent="-34925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/>
              <a:t>Baguley, Richard and Colin McDonald. “Appliance Science: How robotic vacuums navigate”. CNET. (accessed October 11, 2018). </a:t>
            </a:r>
            <a:r>
              <a:rPr lang="pt-PT" sz="1900" u="sng">
                <a:solidFill>
                  <a:schemeClr val="hlink"/>
                </a:solidFill>
                <a:hlinkClick r:id="rId5"/>
              </a:rPr>
              <a:t>https://www.cnet.com/news/appliance-science-how-robotic-vacuums-navigate/</a:t>
            </a:r>
            <a:endParaRPr sz="1900"/>
          </a:p>
          <a:p>
            <a:pPr marL="630000" lvl="0" indent="-34925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/>
              <a:t>Litzenberger, Gudrun. “Why service robots boom worldwide”. IFR.  (accessed October 10, 2018). </a:t>
            </a:r>
            <a:r>
              <a:rPr lang="pt-PT" sz="1900" u="sng">
                <a:solidFill>
                  <a:schemeClr val="hlink"/>
                </a:solidFill>
                <a:hlinkClick r:id="rId6"/>
              </a:rPr>
              <a:t>https://ifr.org/downloads/press/Presentation_PC_11_Oct_2017_1.pdf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>
            <a:off x="619125" y="410825"/>
            <a:ext cx="7935600" cy="60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0000" lvl="0" indent="-34925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/>
              <a:t>“Robotic Vacuum Cleaner”. Wikipedia. (accessed October 11, 2018). </a:t>
            </a:r>
            <a:r>
              <a:rPr lang="pt-PT" sz="1900" u="sng">
                <a:solidFill>
                  <a:schemeClr val="hlink"/>
                </a:solidFill>
                <a:hlinkClick r:id="rId3"/>
              </a:rPr>
              <a:t>https://en.wikipedia.org/wiki/Robotic_vacuum_cleaner</a:t>
            </a:r>
            <a:endParaRPr sz="1900"/>
          </a:p>
          <a:p>
            <a:pPr marL="630000" lvl="0" indent="-34925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/>
              <a:t>“Robot cleaner hits the shops”. BBC.  (accessed October 16, 2018). </a:t>
            </a:r>
            <a:r>
              <a:rPr lang="pt-PT" sz="1900" u="sng">
                <a:solidFill>
                  <a:schemeClr val="hlink"/>
                </a:solidFill>
                <a:hlinkClick r:id="rId4"/>
              </a:rPr>
              <a:t>http://news.bbc.co.uk/2/hi/technology/3031219.stm</a:t>
            </a:r>
            <a:endParaRPr sz="1900"/>
          </a:p>
          <a:p>
            <a:pPr marL="630000" lvl="0" indent="-34925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/>
              <a:t>Ackerman, Evan. “New Roomba i7+ Has Persistent Maps, Selective Room Cleaning, and Automatic Dirt Disposal”. IEEE Spectrum. (accessed October 14, 2018). </a:t>
            </a:r>
            <a:r>
              <a:rPr lang="pt-PT" sz="1900" u="sng">
                <a:solidFill>
                  <a:schemeClr val="hlink"/>
                </a:solidFill>
                <a:hlinkClick r:id="rId5"/>
              </a:rPr>
              <a:t>https://spectrum.ieee.org/automaton/robotics/home-robots/new-roomba-i7-features-persistent-maps-room-cleaning</a:t>
            </a:r>
            <a:endParaRPr sz="1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699625" y="410825"/>
            <a:ext cx="76581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 b="1">
                <a:solidFill>
                  <a:srgbClr val="3393E2"/>
                </a:solidFill>
              </a:rPr>
              <a:t>Introduction / Motivation </a:t>
            </a:r>
            <a:endParaRPr sz="3000" b="1">
              <a:solidFill>
                <a:srgbClr val="3393E2"/>
              </a:solidFill>
            </a:endParaRPr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644575" y="1682275"/>
            <a:ext cx="7936800" cy="50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/>
              <a:t>Currently in the domestic environment only a few types of mobile robots have been mass-produced.</a:t>
            </a:r>
            <a:endParaRPr sz="1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/>
              <a:t>     First successful product:	</a:t>
            </a:r>
            <a:r>
              <a:rPr lang="pt-PT" sz="2000"/>
              <a:t>	 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2400" b="1">
                <a:solidFill>
                  <a:srgbClr val="0091EA"/>
                </a:solidFill>
              </a:rPr>
              <a:t>Robotic Vacuum Cleaner</a:t>
            </a:r>
            <a:endParaRPr sz="2400" b="1">
              <a:solidFill>
                <a:srgbClr val="0091EA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/>
              <a:t>First research related: 1980s		     First prototype for domestic use: 1991</a:t>
            </a:r>
            <a:endParaRPr sz="1900"/>
          </a:p>
        </p:txBody>
      </p:sp>
      <p:cxnSp>
        <p:nvCxnSpPr>
          <p:cNvPr id="83" name="Google Shape;83;p14"/>
          <p:cNvCxnSpPr/>
          <p:nvPr/>
        </p:nvCxnSpPr>
        <p:spPr>
          <a:xfrm>
            <a:off x="2317850" y="3992275"/>
            <a:ext cx="11100" cy="434700"/>
          </a:xfrm>
          <a:prstGeom prst="straightConnector1">
            <a:avLst/>
          </a:prstGeom>
          <a:noFill/>
          <a:ln w="9525" cap="flat" cmpd="sng">
            <a:solidFill>
              <a:srgbClr val="0091EA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60076"/>
            <a:ext cx="3898050" cy="2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686200" y="886900"/>
            <a:ext cx="7912500" cy="16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>
                <a:solidFill>
                  <a:schemeClr val="dk1"/>
                </a:solidFill>
              </a:rPr>
              <a:t>According to statistics of the International Federation of Robotics:</a:t>
            </a:r>
            <a:endParaRPr sz="19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 b="1">
                <a:solidFill>
                  <a:schemeClr val="dk1"/>
                </a:solidFill>
              </a:rPr>
              <a:t> 60 million+ </a:t>
            </a:r>
            <a:r>
              <a:rPr lang="pt-PT" sz="1900">
                <a:solidFill>
                  <a:schemeClr val="dk1"/>
                </a:solidFill>
              </a:rPr>
              <a:t>personal and service robots were </a:t>
            </a:r>
            <a:r>
              <a:rPr lang="pt-PT" sz="1900" b="1">
                <a:solidFill>
                  <a:schemeClr val="dk1"/>
                </a:solidFill>
              </a:rPr>
              <a:t>sold in 2016</a:t>
            </a:r>
            <a:r>
              <a:rPr lang="pt-PT" sz="1900">
                <a:solidFill>
                  <a:schemeClr val="dk1"/>
                </a:solidFill>
              </a:rPr>
              <a:t>, with an </a:t>
            </a:r>
            <a:r>
              <a:rPr lang="pt-PT" sz="1900" b="1">
                <a:solidFill>
                  <a:schemeClr val="dk1"/>
                </a:solidFill>
              </a:rPr>
              <a:t>increase of 24%</a:t>
            </a:r>
            <a:r>
              <a:rPr lang="pt-PT" sz="1900">
                <a:solidFill>
                  <a:schemeClr val="dk1"/>
                </a:solidFill>
              </a:rPr>
              <a:t> in numbers compared to 2015</a:t>
            </a:r>
            <a:endParaRPr sz="1900">
              <a:solidFill>
                <a:schemeClr val="dk1"/>
              </a:solidFill>
            </a:endParaRPr>
          </a:p>
          <a:p>
            <a:pPr marL="137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>
                <a:solidFill>
                  <a:schemeClr val="dk1"/>
                </a:solidFill>
              </a:rPr>
              <a:t> </a:t>
            </a:r>
            <a:r>
              <a:rPr lang="pt-PT" sz="1900" b="1">
                <a:solidFill>
                  <a:schemeClr val="dk1"/>
                </a:solidFill>
              </a:rPr>
              <a:t>estimated continuous growth of 20-25% </a:t>
            </a:r>
            <a:r>
              <a:rPr lang="pt-PT" sz="1900">
                <a:solidFill>
                  <a:schemeClr val="dk1"/>
                </a:solidFill>
              </a:rPr>
              <a:t>per following year</a:t>
            </a:r>
            <a:endParaRPr sz="19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725" y="3026375"/>
            <a:ext cx="4506175" cy="32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644575" y="410825"/>
            <a:ext cx="77130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 b="1">
                <a:solidFill>
                  <a:srgbClr val="3393E2"/>
                </a:solidFill>
                <a:highlight>
                  <a:srgbClr val="FFFFFF"/>
                </a:highlight>
              </a:rPr>
              <a:t>Definitions </a:t>
            </a:r>
            <a:endParaRPr sz="3000" b="1">
              <a:solidFill>
                <a:srgbClr val="3393E2"/>
              </a:solidFill>
            </a:endParaRPr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644575" y="1585150"/>
            <a:ext cx="7936800" cy="51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 b="1">
                <a:solidFill>
                  <a:srgbClr val="0091EA"/>
                </a:solidFill>
              </a:rPr>
              <a:t>Robotic Vacuum Cleaner (robovac)</a:t>
            </a:r>
            <a:r>
              <a:rPr lang="pt-PT" sz="1900"/>
              <a:t>: </a:t>
            </a:r>
            <a:r>
              <a:rPr lang="pt-PT" sz="1900">
                <a:solidFill>
                  <a:srgbClr val="222222"/>
                </a:solidFill>
                <a:highlight>
                  <a:srgbClr val="FFFFFF"/>
                </a:highlight>
              </a:rPr>
              <a:t>autonomous robotic vacuum cleaner which has intelligent programming and a limited vacuum cleaning system.</a:t>
            </a:r>
            <a:endParaRPr sz="1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>
                <a:solidFill>
                  <a:srgbClr val="222222"/>
                </a:solidFill>
                <a:highlight>
                  <a:srgbClr val="FFFFFF"/>
                </a:highlight>
              </a:rPr>
              <a:t>It is meant to perform daily or weekly touch-ups to keep your home cleaner in between regular vacuuming cycles, not to replace the standard vacuum cleaner.</a:t>
            </a:r>
            <a:endParaRPr sz="1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9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644575" y="4105225"/>
            <a:ext cx="35661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9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>
                <a:solidFill>
                  <a:srgbClr val="222222"/>
                </a:solidFill>
                <a:highlight>
                  <a:srgbClr val="FFFFFF"/>
                </a:highlight>
              </a:rPr>
              <a:t>It is more quiet and convenient than regular vacuum cleaners.</a:t>
            </a:r>
            <a:endParaRPr sz="19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750" y="3764725"/>
            <a:ext cx="3703925" cy="24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682700" y="410825"/>
            <a:ext cx="76752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 b="1">
                <a:solidFill>
                  <a:srgbClr val="3393E2"/>
                </a:solidFill>
                <a:highlight>
                  <a:srgbClr val="FFFFFF"/>
                </a:highlight>
              </a:rPr>
              <a:t>Sensors and Navigation</a:t>
            </a:r>
            <a:endParaRPr sz="3000" b="1">
              <a:solidFill>
                <a:srgbClr val="3393E2"/>
              </a:solidFill>
            </a:endParaRPr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682700" y="1606075"/>
            <a:ext cx="77889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 b="1">
                <a:solidFill>
                  <a:srgbClr val="0091EA"/>
                </a:solidFill>
              </a:rPr>
              <a:t>Cliff sensors</a:t>
            </a:r>
            <a:r>
              <a:rPr lang="pt-PT" sz="1900"/>
              <a:t>: </a:t>
            </a:r>
            <a:r>
              <a:rPr lang="pt-PT" sz="1900">
                <a:solidFill>
                  <a:srgbClr val="222222"/>
                </a:solidFill>
                <a:highlight>
                  <a:schemeClr val="lt1"/>
                </a:highlight>
              </a:rPr>
              <a:t>measure the distance between the robot base and the floor, usually by bouncing infrared light off the floor.</a:t>
            </a:r>
            <a:endParaRPr sz="19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 b="1">
                <a:solidFill>
                  <a:srgbClr val="0091EA"/>
                </a:solidFill>
              </a:rPr>
              <a:t>Bump sensors</a:t>
            </a:r>
            <a:r>
              <a:rPr lang="pt-PT" sz="1900"/>
              <a:t>: if the robot vacuum bumps into something (like a wall or a chair leg), the impact triggers the sensor</a:t>
            </a:r>
            <a:r>
              <a:rPr lang="pt-PT" sz="1900">
                <a:solidFill>
                  <a:srgbClr val="222222"/>
                </a:solidFill>
                <a:highlight>
                  <a:schemeClr val="lt1"/>
                </a:highlight>
              </a:rPr>
              <a:t>.</a:t>
            </a:r>
            <a:endParaRPr sz="19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 b="1">
                <a:solidFill>
                  <a:srgbClr val="0091EA"/>
                </a:solidFill>
              </a:rPr>
              <a:t>Wall sensors</a:t>
            </a:r>
            <a:r>
              <a:rPr lang="pt-PT" sz="1900"/>
              <a:t>: tell the robot when it is close to a wall, so it can follow the wall</a:t>
            </a:r>
            <a:r>
              <a:rPr lang="pt-PT" sz="1900">
                <a:solidFill>
                  <a:srgbClr val="222222"/>
                </a:solidFill>
                <a:highlight>
                  <a:schemeClr val="lt1"/>
                </a:highlight>
              </a:rPr>
              <a:t>.</a:t>
            </a:r>
            <a:endParaRPr sz="19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 b="1">
                <a:solidFill>
                  <a:srgbClr val="0091EA"/>
                </a:solidFill>
              </a:rPr>
              <a:t>Optical encoders</a:t>
            </a:r>
            <a:r>
              <a:rPr lang="pt-PT" sz="1900"/>
              <a:t>: sensors on the wheels </a:t>
            </a:r>
            <a:endParaRPr sz="190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/>
              <a:t>of the robot tell it how far it has gone</a:t>
            </a:r>
            <a:r>
              <a:rPr lang="pt-PT" sz="1900">
                <a:solidFill>
                  <a:srgbClr val="222222"/>
                </a:solidFill>
                <a:highlight>
                  <a:schemeClr val="lt1"/>
                </a:highlight>
              </a:rPr>
              <a:t>.</a:t>
            </a:r>
            <a:endParaRPr sz="19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rgbClr val="222222"/>
              </a:solidFill>
              <a:highlight>
                <a:schemeClr val="lt1"/>
              </a:highlight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751" y="3706550"/>
            <a:ext cx="3265849" cy="274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338075" y="6370975"/>
            <a:ext cx="43320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pt-PT" sz="1200" u="sng" dirty="0">
                <a:solidFill>
                  <a:schemeClr val="hlink"/>
                </a:solidFill>
                <a:hlinkClick r:id="rId5"/>
              </a:rPr>
              <a:t>https://www.youtube.com/watch?v=uCWeG3p5KJA</a:t>
            </a:r>
            <a:r>
              <a:rPr lang="pt-PT" sz="1200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Multimédia Online 1">
            <a:hlinkClick r:id="" action="ppaction://media"/>
            <a:extLst>
              <a:ext uri="{FF2B5EF4-FFF2-40B4-BE49-F238E27FC236}">
                <a16:creationId xmlns:a16="http://schemas.microsoft.com/office/drawing/2014/main" id="{E9F27FB2-540F-4B51-B19D-78D3594E5E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264549" y="4630506"/>
            <a:ext cx="2310625" cy="1732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578525" y="410825"/>
            <a:ext cx="7991700" cy="60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>
                <a:solidFill>
                  <a:schemeClr val="dk1"/>
                </a:solidFill>
              </a:rPr>
              <a:t>In 2002, one of the founders of iRobot started to think in </a:t>
            </a:r>
            <a:r>
              <a:rPr lang="pt-PT" sz="1900" b="1">
                <a:solidFill>
                  <a:schemeClr val="dk1"/>
                </a:solidFill>
              </a:rPr>
              <a:t>robots navigation</a:t>
            </a:r>
            <a:r>
              <a:rPr lang="pt-PT" sz="1900">
                <a:solidFill>
                  <a:schemeClr val="dk1"/>
                </a:solidFill>
              </a:rPr>
              <a:t> like the </a:t>
            </a:r>
            <a:r>
              <a:rPr lang="pt-PT" sz="1900" b="1">
                <a:solidFill>
                  <a:schemeClr val="dk1"/>
                </a:solidFill>
              </a:rPr>
              <a:t>ant movement</a:t>
            </a:r>
            <a:r>
              <a:rPr lang="pt-PT" sz="1900">
                <a:solidFill>
                  <a:schemeClr val="dk1"/>
                </a:solidFill>
              </a:rPr>
              <a:t> in real world. </a:t>
            </a:r>
            <a:endParaRPr sz="19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900" b="1">
              <a:solidFill>
                <a:srgbClr val="0091EA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 b="1">
                <a:solidFill>
                  <a:srgbClr val="0091EA"/>
                </a:solidFill>
              </a:rPr>
              <a:t>Straight behaviour</a:t>
            </a:r>
            <a:r>
              <a:rPr lang="pt-PT" sz="1900"/>
              <a:t>: </a:t>
            </a:r>
            <a:r>
              <a:rPr lang="pt-PT" sz="1900">
                <a:solidFill>
                  <a:srgbClr val="222222"/>
                </a:solidFill>
                <a:highlight>
                  <a:schemeClr val="lt1"/>
                </a:highlight>
              </a:rPr>
              <a:t>Makes the robot keep going </a:t>
            </a:r>
            <a:r>
              <a:rPr lang="pt-PT" sz="1900" b="1">
                <a:solidFill>
                  <a:srgbClr val="222222"/>
                </a:solidFill>
                <a:highlight>
                  <a:schemeClr val="lt1"/>
                </a:highlight>
              </a:rPr>
              <a:t>straight until it hits</a:t>
            </a:r>
            <a:r>
              <a:rPr lang="pt-PT" sz="1900">
                <a:solidFill>
                  <a:srgbClr val="222222"/>
                </a:solidFill>
                <a:highlight>
                  <a:schemeClr val="lt1"/>
                </a:highlight>
              </a:rPr>
              <a:t> something.</a:t>
            </a:r>
            <a:endParaRPr sz="19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 b="1">
                <a:solidFill>
                  <a:srgbClr val="0091EA"/>
                </a:solidFill>
              </a:rPr>
              <a:t>Bounce behaviour</a:t>
            </a:r>
            <a:r>
              <a:rPr lang="pt-PT" sz="1900"/>
              <a:t>: </a:t>
            </a:r>
            <a:r>
              <a:rPr lang="pt-PT" sz="1900">
                <a:solidFill>
                  <a:srgbClr val="222222"/>
                </a:solidFill>
                <a:highlight>
                  <a:schemeClr val="lt1"/>
                </a:highlight>
              </a:rPr>
              <a:t>If the robot </a:t>
            </a:r>
            <a:r>
              <a:rPr lang="pt-PT" sz="1900" b="1">
                <a:solidFill>
                  <a:srgbClr val="222222"/>
                </a:solidFill>
                <a:highlight>
                  <a:schemeClr val="lt1"/>
                </a:highlight>
              </a:rPr>
              <a:t>hits </a:t>
            </a:r>
            <a:r>
              <a:rPr lang="pt-PT" sz="1900">
                <a:solidFill>
                  <a:srgbClr val="222222"/>
                </a:solidFill>
                <a:highlight>
                  <a:schemeClr val="lt1"/>
                </a:highlight>
              </a:rPr>
              <a:t>something, it should </a:t>
            </a:r>
            <a:r>
              <a:rPr lang="pt-PT" sz="1900" b="1">
                <a:solidFill>
                  <a:srgbClr val="222222"/>
                </a:solidFill>
                <a:highlight>
                  <a:schemeClr val="lt1"/>
                </a:highlight>
              </a:rPr>
              <a:t>stop</a:t>
            </a:r>
            <a:r>
              <a:rPr lang="pt-PT" sz="1900">
                <a:solidFill>
                  <a:srgbClr val="222222"/>
                </a:solidFill>
                <a:highlight>
                  <a:schemeClr val="lt1"/>
                </a:highlight>
              </a:rPr>
              <a:t>, turn to an </a:t>
            </a:r>
            <a:r>
              <a:rPr lang="pt-PT" sz="1900" b="1">
                <a:solidFill>
                  <a:srgbClr val="222222"/>
                </a:solidFill>
                <a:highlight>
                  <a:schemeClr val="lt1"/>
                </a:highlight>
              </a:rPr>
              <a:t>angle away</a:t>
            </a:r>
            <a:r>
              <a:rPr lang="pt-PT" sz="1900">
                <a:solidFill>
                  <a:srgbClr val="222222"/>
                </a:solidFill>
                <a:highlight>
                  <a:schemeClr val="lt1"/>
                </a:highlight>
              </a:rPr>
              <a:t> from the object and move straight again.</a:t>
            </a:r>
            <a:endParaRPr sz="19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 b="1">
                <a:solidFill>
                  <a:srgbClr val="0091EA"/>
                </a:solidFill>
              </a:rPr>
              <a:t>Spiral behaviour</a:t>
            </a:r>
            <a:r>
              <a:rPr lang="pt-PT" sz="1900"/>
              <a:t>: makes it move </a:t>
            </a:r>
            <a:r>
              <a:rPr lang="pt-PT" sz="1900" b="1"/>
              <a:t>outward in a spiral</a:t>
            </a:r>
            <a:r>
              <a:rPr lang="pt-PT" sz="1900"/>
              <a:t>.</a:t>
            </a:r>
            <a:endParaRPr sz="19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 b="1">
                <a:solidFill>
                  <a:srgbClr val="0091EA"/>
                </a:solidFill>
              </a:rPr>
              <a:t>Wall-following behaviour</a:t>
            </a:r>
            <a:r>
              <a:rPr lang="pt-PT" sz="1900"/>
              <a:t>: follow the wall by “bouncing” and going “straight” until the </a:t>
            </a:r>
            <a:r>
              <a:rPr lang="pt-PT" sz="1900" b="1"/>
              <a:t>wall is constantly a certain distance away</a:t>
            </a:r>
            <a:r>
              <a:rPr lang="pt-PT" sz="1900">
                <a:solidFill>
                  <a:srgbClr val="222222"/>
                </a:solidFill>
                <a:highlight>
                  <a:schemeClr val="lt1"/>
                </a:highlight>
              </a:rPr>
              <a:t>.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675" y="4114224"/>
            <a:ext cx="3562650" cy="24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651675" y="410825"/>
            <a:ext cx="77061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 b="1">
                <a:solidFill>
                  <a:srgbClr val="3393E2"/>
                </a:solidFill>
                <a:highlight>
                  <a:srgbClr val="FFFFFF"/>
                </a:highlight>
              </a:rPr>
              <a:t>Relevant Projects</a:t>
            </a:r>
            <a:r>
              <a:rPr lang="pt-PT" sz="30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654300" y="1744350"/>
            <a:ext cx="78354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>
              <a:solidFill>
                <a:srgbClr val="0091E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>
              <a:solidFill>
                <a:srgbClr val="0091E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>
              <a:solidFill>
                <a:srgbClr val="0091E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>
              <a:solidFill>
                <a:srgbClr val="0091E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>
              <a:solidFill>
                <a:srgbClr val="0091E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>
              <a:solidFill>
                <a:srgbClr val="0091E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>
              <a:solidFill>
                <a:srgbClr val="0091EA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900">
                <a:solidFill>
                  <a:schemeClr val="dk1"/>
                </a:solidFill>
              </a:rPr>
              <a:t> </a:t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00" y="1744350"/>
            <a:ext cx="4362425" cy="21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667150" y="3875400"/>
            <a:ext cx="44934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Electrolux Trilobite</a:t>
            </a:r>
            <a:r>
              <a:rPr lang="pt-PT" b="1">
                <a:latin typeface="Source Sans Pro"/>
                <a:ea typeface="Source Sans Pro"/>
                <a:cs typeface="Source Sans Pro"/>
                <a:sym typeface="Source Sans Pro"/>
              </a:rPr>
              <a:t>, 1st commercial robovac (1996)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60000" lvl="0" indent="-18415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400"/>
              <a:buFont typeface="Source Sans Pro"/>
              <a:buChar char="●"/>
            </a:pPr>
            <a:r>
              <a:rPr lang="pt-PT">
                <a:latin typeface="Source Sans Pro"/>
                <a:ea typeface="Source Sans Pro"/>
                <a:cs typeface="Source Sans Pro"/>
                <a:sym typeface="Source Sans Pro"/>
              </a:rPr>
              <a:t>Needs magnetic strips at doorways and near stairs.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60000" lvl="0" indent="-18415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400"/>
              <a:buFont typeface="Source Sans Pro"/>
              <a:buChar char="●"/>
            </a:pPr>
            <a:r>
              <a:rPr lang="pt-PT">
                <a:latin typeface="Source Sans Pro"/>
                <a:ea typeface="Source Sans Pro"/>
                <a:cs typeface="Source Sans Pro"/>
                <a:sym typeface="Source Sans Pro"/>
              </a:rPr>
              <a:t>Leaves small areas that are not fully cleaned.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000" y="3078200"/>
            <a:ext cx="2747700" cy="25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3996400" y="5609500"/>
            <a:ext cx="44934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Roomba</a:t>
            </a:r>
            <a:r>
              <a:rPr lang="pt-PT" b="1">
                <a:latin typeface="Source Sans Pro"/>
                <a:ea typeface="Source Sans Pro"/>
                <a:cs typeface="Source Sans Pro"/>
                <a:sym typeface="Source Sans Pro"/>
              </a:rPr>
              <a:t>, 1st big success (2002)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69999" lvl="0" indent="-18415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400"/>
              <a:buFont typeface="Source Sans Pro"/>
              <a:buChar char="●"/>
            </a:pPr>
            <a:r>
              <a:rPr lang="pt-PT">
                <a:latin typeface="Source Sans Pro"/>
                <a:ea typeface="Source Sans Pro"/>
                <a:cs typeface="Source Sans Pro"/>
                <a:sym typeface="Source Sans Pro"/>
              </a:rPr>
              <a:t>Detects steep drops to keep it from falling down stairs.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69999" lvl="0" indent="-184150" algn="l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400"/>
              <a:buFont typeface="Source Sans Pro"/>
              <a:buChar char="●"/>
            </a:pPr>
            <a:r>
              <a:rPr lang="pt-PT">
                <a:latin typeface="Source Sans Pro"/>
                <a:ea typeface="Source Sans Pro"/>
                <a:cs typeface="Source Sans Pro"/>
                <a:sym typeface="Source Sans Pro"/>
              </a:rPr>
              <a:t>Changes direction when it encountered an obstacle.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633575" y="1992450"/>
            <a:ext cx="7947600" cy="4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900" b="1">
              <a:solidFill>
                <a:srgbClr val="0091EA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900" b="1">
              <a:solidFill>
                <a:srgbClr val="0091EA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900" b="1">
              <a:solidFill>
                <a:srgbClr val="0091EA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900" b="1">
                <a:solidFill>
                  <a:srgbClr val="0091EA"/>
                </a:solidFill>
              </a:rPr>
              <a:t>Roomba i7+</a:t>
            </a:r>
            <a:r>
              <a:rPr lang="pt-PT" sz="1900">
                <a:solidFill>
                  <a:schemeClr val="dk1"/>
                </a:solidFill>
              </a:rPr>
              <a:t> the robovac produced by iRobot in 2018.</a:t>
            </a:r>
            <a:r>
              <a:rPr lang="pt-PT" sz="1900" b="1">
                <a:solidFill>
                  <a:srgbClr val="0091EA"/>
                </a:solidFill>
              </a:rPr>
              <a:t> </a:t>
            </a:r>
            <a:endParaRPr sz="1900" b="1">
              <a:solidFill>
                <a:srgbClr val="0091EA"/>
              </a:solidFill>
            </a:endParaRPr>
          </a:p>
          <a:p>
            <a:pPr marL="6300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>
                <a:solidFill>
                  <a:schemeClr val="dk1"/>
                </a:solidFill>
              </a:rPr>
              <a:t>Persists navigation maps between cleaning sessions;</a:t>
            </a:r>
            <a:endParaRPr sz="1900">
              <a:solidFill>
                <a:schemeClr val="dk1"/>
              </a:solidFill>
            </a:endParaRPr>
          </a:p>
          <a:p>
            <a:pPr marL="6300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>
                <a:solidFill>
                  <a:schemeClr val="dk1"/>
                </a:solidFill>
              </a:rPr>
              <a:t>Autonomously recharge and clear the vacuum system on a clean base dock.</a:t>
            </a:r>
            <a:endParaRPr sz="19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900">
                <a:solidFill>
                  <a:schemeClr val="dk1"/>
                </a:solidFill>
              </a:rPr>
              <a:t>“This robot delivers on the original vision we had when we embarked on the journey to build a vacuuming robot almost 20 years ago.” </a:t>
            </a:r>
            <a:endParaRPr sz="19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900">
                <a:solidFill>
                  <a:srgbClr val="0091EA"/>
                </a:solidFill>
              </a:rPr>
              <a:t>Colin Angle, iRobot CEO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325" y="386875"/>
            <a:ext cx="2338975" cy="23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4249225" y="2576750"/>
            <a:ext cx="43320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pt-PT" sz="1200" u="sng">
                <a:solidFill>
                  <a:schemeClr val="hlink"/>
                </a:solidFill>
                <a:hlinkClick r:id="rId5"/>
              </a:rPr>
              <a:t>https://www.youtube.com/watch?v=HPgxcETuqzI</a:t>
            </a:r>
            <a:r>
              <a:rPr lang="pt-PT" sz="120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Multimédia Online 1">
            <a:hlinkClick r:id="" action="ppaction://media"/>
            <a:extLst>
              <a:ext uri="{FF2B5EF4-FFF2-40B4-BE49-F238E27FC236}">
                <a16:creationId xmlns:a16="http://schemas.microsoft.com/office/drawing/2014/main" id="{425478B8-971F-430D-A91F-715C126CD0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974950" y="453571"/>
            <a:ext cx="2880550" cy="2160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656650" y="410825"/>
            <a:ext cx="78834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000" b="1">
                <a:solidFill>
                  <a:srgbClr val="3393E2"/>
                </a:solidFill>
                <a:highlight>
                  <a:srgbClr val="FFFFFF"/>
                </a:highlight>
              </a:rPr>
              <a:t>Relevant Papers </a:t>
            </a:r>
            <a:endParaRPr sz="3000" b="1">
              <a:solidFill>
                <a:srgbClr val="3393E2"/>
              </a:solidFill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656650" y="1682275"/>
            <a:ext cx="78834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/>
              <a:t>In 2014, at the Texas Instruments India Educators' Conference (TIIEC), was presented a </a:t>
            </a:r>
            <a:r>
              <a:rPr lang="pt-PT" sz="1900" b="1"/>
              <a:t>strategy to reduce</a:t>
            </a:r>
            <a:r>
              <a:rPr lang="pt-PT" sz="1900"/>
              <a:t> problems in the </a:t>
            </a:r>
            <a:r>
              <a:rPr lang="pt-PT" sz="1900" b="1"/>
              <a:t>lifetime and efficiency of a solar panel</a:t>
            </a:r>
            <a:r>
              <a:rPr lang="pt-PT" sz="1900"/>
              <a:t>.</a:t>
            </a:r>
            <a:endParaRPr sz="1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900"/>
              <a:t>Two-stage cleaning process:</a:t>
            </a:r>
            <a:endParaRPr sz="1900"/>
          </a:p>
          <a:p>
            <a:pPr marL="6300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>
                <a:solidFill>
                  <a:schemeClr val="dk1"/>
                </a:solidFill>
              </a:rPr>
              <a:t>Agitating and pushing the dust towards the vacuum cleaner;</a:t>
            </a:r>
            <a:endParaRPr sz="1900">
              <a:solidFill>
                <a:schemeClr val="dk1"/>
              </a:solidFill>
            </a:endParaRPr>
          </a:p>
          <a:p>
            <a:pPr marL="6300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1900"/>
              <a:buChar char="●"/>
            </a:pPr>
            <a:r>
              <a:rPr lang="pt-PT" sz="1900">
                <a:solidFill>
                  <a:schemeClr val="dk1"/>
                </a:solidFill>
              </a:rPr>
              <a:t>Collecting the dust scattered on the solar panel.</a:t>
            </a:r>
            <a:endParaRPr sz="1900"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475" y="4034475"/>
            <a:ext cx="3619051" cy="241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983</Words>
  <Application>Microsoft Office PowerPoint</Application>
  <PresentationFormat>Apresentação no Ecrã (4:3)</PresentationFormat>
  <Paragraphs>96</Paragraphs>
  <Slides>13</Slides>
  <Notes>13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Roboto Slab</vt:lpstr>
      <vt:lpstr>Source Sans Pro</vt:lpstr>
      <vt:lpstr>Arial</vt:lpstr>
      <vt:lpstr>Cordelia template</vt:lpstr>
      <vt:lpstr>Vacuum Cleaning Robots  Robotics  Master in Informatics and Computing Engineering 2018/2019</vt:lpstr>
      <vt:lpstr>Introduction / Motivation </vt:lpstr>
      <vt:lpstr>Apresentação do PowerPoint</vt:lpstr>
      <vt:lpstr>Definitions </vt:lpstr>
      <vt:lpstr>Sensors and Navigation</vt:lpstr>
      <vt:lpstr>Apresentação do PowerPoint</vt:lpstr>
      <vt:lpstr>Relevant Projects </vt:lpstr>
      <vt:lpstr>Apresentação do PowerPoint</vt:lpstr>
      <vt:lpstr>Relevant Papers </vt:lpstr>
      <vt:lpstr>Apresentação do PowerPoint</vt:lpstr>
      <vt:lpstr>Conclusions</vt:lpstr>
      <vt:lpstr>Bibliography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Vacuum Cleaning Robots  Robotics  Master in Informatics and Computing Engineering 2018/2019</dc:title>
  <dc:creator>Tiago</dc:creator>
  <cp:lastModifiedBy>Tiago André Pérola Filipe</cp:lastModifiedBy>
  <cp:revision>3</cp:revision>
  <dcterms:modified xsi:type="dcterms:W3CDTF">2018-11-24T17:12:43Z</dcterms:modified>
</cp:coreProperties>
</file>